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1" r:id="rId1"/>
  </p:sldMasterIdLst>
  <p:notesMasterIdLst>
    <p:notesMasterId r:id="rId13"/>
  </p:notesMasterIdLst>
  <p:sldIdLst>
    <p:sldId id="256" r:id="rId2"/>
    <p:sldId id="290" r:id="rId3"/>
    <p:sldId id="305" r:id="rId4"/>
    <p:sldId id="310" r:id="rId5"/>
    <p:sldId id="322" r:id="rId6"/>
    <p:sldId id="325" r:id="rId7"/>
    <p:sldId id="323" r:id="rId8"/>
    <p:sldId id="309" r:id="rId9"/>
    <p:sldId id="324" r:id="rId10"/>
    <p:sldId id="298" r:id="rId11"/>
    <p:sldId id="297" r:id="rId12"/>
  </p:sldIdLst>
  <p:sldSz cx="9144000" cy="5143500" type="screen16x9"/>
  <p:notesSz cx="6858000" cy="9144000"/>
  <p:embeddedFontLst>
    <p:embeddedFont>
      <p:font typeface="Alfa Slab One" pitchFamily="2" charset="77"/>
      <p:regular r:id="rId14"/>
    </p:embeddedFont>
    <p:embeddedFont>
      <p:font typeface="Proxima Nova" panose="02000506030000020004" pitchFamily="2" charset="0"/>
      <p:regular r:id="rId15"/>
      <p:bold r:id="rId16"/>
      <p:italic r:id="rId17"/>
      <p:boldItalic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76B4DF4-9ECB-4821-A264-CD5B0666BDCF}">
  <a:tblStyle styleId="{176B4DF4-9ECB-4821-A264-CD5B0666BDC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386"/>
    <p:restoredTop sz="94662"/>
  </p:normalViewPr>
  <p:slideViewPr>
    <p:cSldViewPr snapToGrid="0" snapToObjects="1">
      <p:cViewPr varScale="1">
        <p:scale>
          <a:sx n="204" d="100"/>
          <a:sy n="204" d="100"/>
        </p:scale>
        <p:origin x="148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46182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Perform a line at a time,</a:t>
            </a:r>
          </a:p>
          <a:p>
            <a:r>
              <a:rPr lang="en-US" dirty="0"/>
              <a:t>Do in 3 groups, group 2 start after group 1 finishes first line</a:t>
            </a:r>
          </a:p>
        </p:txBody>
      </p:sp>
    </p:spTree>
    <p:extLst>
      <p:ext uri="{BB962C8B-B14F-4D97-AF65-F5344CB8AC3E}">
        <p14:creationId xmlns:p14="http://schemas.microsoft.com/office/powerpoint/2010/main" val="2797571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4278300" y="2751163"/>
            <a:ext cx="587400" cy="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595975"/>
            <a:ext cx="8520600" cy="1957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3165823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11700" y="2480550"/>
            <a:ext cx="8114400" cy="24459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490875"/>
            <a:ext cx="2808000" cy="3078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83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10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65500" y="1375599"/>
            <a:ext cx="4045200" cy="15519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65500" y="2981125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lfa Slab One"/>
              <a:buNone/>
              <a:defRPr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67925"/>
            <a:ext cx="8520600" cy="19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32242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gameday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3.png"/><Relationship Id="rId5" Type="http://schemas.openxmlformats.org/officeDocument/2006/relationships/image" Target="../media/image4.jpe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AA6192-FAA7-0442-9FF6-88F9A780B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212" y="251047"/>
            <a:ext cx="6263013" cy="45311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379DD8-7DB8-EE49-9FA9-2AE10EF1D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545" y="494018"/>
            <a:ext cx="2099936" cy="13974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367ADE-72C3-0046-9C3D-A36A4759F8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8474" y="374380"/>
            <a:ext cx="1572364" cy="1636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5ED416E-55F5-7042-AA5C-A2AA6689C1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285" y="2777610"/>
            <a:ext cx="2298455" cy="178468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4D625A7-0B14-2146-BD73-507E5CD7DC9D}"/>
              </a:ext>
            </a:extLst>
          </p:cNvPr>
          <p:cNvSpPr txBox="1"/>
          <p:nvPr/>
        </p:nvSpPr>
        <p:spPr>
          <a:xfrm>
            <a:off x="3106454" y="546393"/>
            <a:ext cx="3757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Welcome back to…..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1BCC730-1189-494F-9CD6-70A9F0F17B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4698" y="2410589"/>
            <a:ext cx="1620035" cy="20412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AA85D9-8AA2-C445-94B6-A020755477E9}"/>
              </a:ext>
            </a:extLst>
          </p:cNvPr>
          <p:cNvSpPr txBox="1"/>
          <p:nvPr/>
        </p:nvSpPr>
        <p:spPr>
          <a:xfrm>
            <a:off x="2769930" y="1891430"/>
            <a:ext cx="362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Planet Brass!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DEBD9D-0543-BE46-9714-1C3DA1C88E50}"/>
              </a:ext>
            </a:extLst>
          </p:cNvPr>
          <p:cNvSpPr txBox="1"/>
          <p:nvPr/>
        </p:nvSpPr>
        <p:spPr>
          <a:xfrm>
            <a:off x="4838322" y="4251778"/>
            <a:ext cx="1964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With Mr. Rose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3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4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4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4FC55-B2F0-ED4D-9415-7205EEC40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034" y="205886"/>
            <a:ext cx="5748809" cy="930647"/>
          </a:xfrm>
        </p:spPr>
        <p:txBody>
          <a:bodyPr/>
          <a:lstStyle/>
          <a:p>
            <a:r>
              <a:rPr lang="en-US" sz="2400" dirty="0"/>
              <a:t>What have we learned in </a:t>
            </a:r>
            <a:br>
              <a:rPr lang="en-US" sz="2800" dirty="0"/>
            </a:br>
            <a:r>
              <a:rPr lang="en-US" sz="2400" dirty="0"/>
              <a:t>Lesson 9 of Bollywood Brass?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C5BD359-9DB5-C34B-B11C-B6E2A2FE7E43}"/>
              </a:ext>
            </a:extLst>
          </p:cNvPr>
          <p:cNvSpPr/>
          <p:nvPr/>
        </p:nvSpPr>
        <p:spPr>
          <a:xfrm>
            <a:off x="346007" y="3332578"/>
            <a:ext cx="2018140" cy="113986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5"/>
                </a:solidFill>
                <a:latin typeface="Abbey Road NF" panose="02080603090308020603" pitchFamily="18" charset="0"/>
              </a:rPr>
              <a:t>Answering and Improvising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85FCAD3-CB3B-D443-87FF-A55681C4FF00}"/>
              </a:ext>
            </a:extLst>
          </p:cNvPr>
          <p:cNvSpPr/>
          <p:nvPr/>
        </p:nvSpPr>
        <p:spPr>
          <a:xfrm>
            <a:off x="6777220" y="3462470"/>
            <a:ext cx="2018140" cy="113986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5"/>
                </a:solidFill>
                <a:latin typeface="Abbey Road NF" panose="02080603090308020603" pitchFamily="18" charset="0"/>
              </a:rPr>
              <a:t>Bhangra Groove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018E42E-5AF8-044D-9BD0-8019CC5FE1AA}"/>
              </a:ext>
            </a:extLst>
          </p:cNvPr>
          <p:cNvSpPr/>
          <p:nvPr/>
        </p:nvSpPr>
        <p:spPr>
          <a:xfrm>
            <a:off x="346007" y="1476306"/>
            <a:ext cx="2018140" cy="113986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5"/>
                </a:solidFill>
                <a:latin typeface="Abbey Road NF" panose="02080603090308020603" pitchFamily="18" charset="0"/>
              </a:rPr>
              <a:t>Playing and reading the notes</a:t>
            </a:r>
          </a:p>
          <a:p>
            <a:pPr algn="ctr"/>
            <a:r>
              <a:rPr lang="en-US" sz="1600" dirty="0">
                <a:solidFill>
                  <a:schemeClr val="accent5"/>
                </a:solidFill>
                <a:latin typeface="Abbey Road NF" panose="02080603090308020603" pitchFamily="18" charset="0"/>
              </a:rPr>
              <a:t>C , D and 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B5D386D-0F23-E74E-AD43-5992F0F551F8}"/>
              </a:ext>
            </a:extLst>
          </p:cNvPr>
          <p:cNvSpPr/>
          <p:nvPr/>
        </p:nvSpPr>
        <p:spPr>
          <a:xfrm>
            <a:off x="6847647" y="1938838"/>
            <a:ext cx="2018140" cy="113986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5"/>
                </a:solidFill>
                <a:latin typeface="Abbey Road NF" panose="02080603090308020603" pitchFamily="18" charset="0"/>
              </a:rPr>
              <a:t>How to draw a treble clef and write the notes C, D and E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ADD02B7-36EB-CE45-BCA4-0A0AE6908AF7}"/>
              </a:ext>
            </a:extLst>
          </p:cNvPr>
          <p:cNvSpPr/>
          <p:nvPr/>
        </p:nvSpPr>
        <p:spPr>
          <a:xfrm>
            <a:off x="6012843" y="380427"/>
            <a:ext cx="2018140" cy="113986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5"/>
                </a:solidFill>
                <a:latin typeface="Abbey Road NF" panose="02080603090308020603" pitchFamily="18" charset="0"/>
              </a:rPr>
              <a:t>About the sousaphone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13007C-491C-0748-A532-4815CD50D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1528" y="1820917"/>
            <a:ext cx="1215705" cy="219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33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3896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5ED416E-55F5-7042-AA5C-A2AA6689C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8302" y="1838108"/>
            <a:ext cx="3632707" cy="28206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FDFF6D-705B-284D-97CD-FA54F59AC035}"/>
              </a:ext>
            </a:extLst>
          </p:cNvPr>
          <p:cNvSpPr txBox="1"/>
          <p:nvPr/>
        </p:nvSpPr>
        <p:spPr>
          <a:xfrm>
            <a:off x="273270" y="393032"/>
            <a:ext cx="8145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Hip Pop NF" panose="02060A0708080A020204" pitchFamily="18" charset="0"/>
              </a:rPr>
              <a:t>Autumn Term …..  Bollywood Brass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Hip Pop NF" panose="02060A0708080A020204" pitchFamily="18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Hip Pop NF" panose="02060A0708080A020204" pitchFamily="18" charset="0"/>
              </a:rPr>
              <a:t>Lesson 9 – Bhangra Groove!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897F3A-B7C3-394D-B324-C9BE53EEF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81219">
            <a:off x="291291" y="2091734"/>
            <a:ext cx="2298837" cy="12436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EB5B37-A46F-CA4E-A429-7F3F77C580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92960">
            <a:off x="6825865" y="2150760"/>
            <a:ext cx="2059592" cy="137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29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791F9FA-8DC3-6A45-99C1-8C6001592388}"/>
              </a:ext>
            </a:extLst>
          </p:cNvPr>
          <p:cNvSpPr/>
          <p:nvPr/>
        </p:nvSpPr>
        <p:spPr>
          <a:xfrm>
            <a:off x="328801" y="802493"/>
            <a:ext cx="365837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Revision – How  to </a:t>
            </a:r>
            <a:r>
              <a:rPr lang="en-US" sz="2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BUZZ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F78EA0-763A-9A48-A226-03FC220C9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460" y="246367"/>
            <a:ext cx="1094317" cy="10177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7D2DC8-2CA8-6F49-BF01-57AA5A22C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8725" y="3658785"/>
            <a:ext cx="1464607" cy="10635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D3FA78-0473-2146-9A54-1A3A578991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645" y="2385159"/>
            <a:ext cx="1365250" cy="11319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38188A-B367-654C-9CF5-48DBDAC3B135}"/>
              </a:ext>
            </a:extLst>
          </p:cNvPr>
          <p:cNvSpPr txBox="1"/>
          <p:nvPr/>
        </p:nvSpPr>
        <p:spPr>
          <a:xfrm>
            <a:off x="3510788" y="2305705"/>
            <a:ext cx="1609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2. Feed the tiger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415C5A-81B9-5642-940E-BAA8F16590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9199" y="2842261"/>
            <a:ext cx="1540933" cy="13483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130639-7BED-2849-A41D-2FA7F1FC8B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180" y="1529888"/>
            <a:ext cx="1265936" cy="115553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1A8464C-4EBC-3144-91E8-92F4A979D7DF}"/>
              </a:ext>
            </a:extLst>
          </p:cNvPr>
          <p:cNvSpPr txBox="1"/>
          <p:nvPr/>
        </p:nvSpPr>
        <p:spPr>
          <a:xfrm>
            <a:off x="1231392" y="1953768"/>
            <a:ext cx="1609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1. Tiger Teeth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923D91-4121-8A4C-9102-F41B85DC1153}"/>
              </a:ext>
            </a:extLst>
          </p:cNvPr>
          <p:cNvSpPr txBox="1"/>
          <p:nvPr/>
        </p:nvSpPr>
        <p:spPr>
          <a:xfrm>
            <a:off x="5852160" y="1033324"/>
            <a:ext cx="1870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3. Leave a small gap (aperture)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3DC224-4EA0-2341-BCDA-D225A85C4AD4}"/>
              </a:ext>
            </a:extLst>
          </p:cNvPr>
          <p:cNvSpPr txBox="1"/>
          <p:nvPr/>
        </p:nvSpPr>
        <p:spPr>
          <a:xfrm>
            <a:off x="6272784" y="3209373"/>
            <a:ext cx="273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4. Put a mouthpiece to your lips</a:t>
            </a:r>
          </a:p>
        </p:txBody>
      </p:sp>
    </p:spTree>
    <p:extLst>
      <p:ext uri="{BB962C8B-B14F-4D97-AF65-F5344CB8AC3E}">
        <p14:creationId xmlns:p14="http://schemas.microsoft.com/office/powerpoint/2010/main" val="219586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8B19CB0-A8B6-6F4D-9E4C-54C1184B1F5F}"/>
              </a:ext>
            </a:extLst>
          </p:cNvPr>
          <p:cNvSpPr/>
          <p:nvPr/>
        </p:nvSpPr>
        <p:spPr>
          <a:xfrm>
            <a:off x="1739579" y="505249"/>
            <a:ext cx="5736186" cy="136191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Copy Me – Answer me……</a:t>
            </a:r>
          </a:p>
          <a:p>
            <a:pPr algn="ctr"/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Either copy the melodic phrase you hear </a:t>
            </a:r>
          </a:p>
          <a:p>
            <a:pPr algn="ctr"/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or answer it with one of your own.</a:t>
            </a:r>
          </a:p>
        </p:txBody>
      </p:sp>
      <p:pic>
        <p:nvPicPr>
          <p:cNvPr id="9" name="15 Bhangra Groove (trumpet, slow).m4a">
            <a:hlinkClick r:id="" action="ppaction://media"/>
            <a:extLst>
              <a:ext uri="{FF2B5EF4-FFF2-40B4-BE49-F238E27FC236}">
                <a16:creationId xmlns:a16="http://schemas.microsoft.com/office/drawing/2014/main" id="{F54BEA25-3AB6-1148-992D-C4D76E4695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1674" y="3944132"/>
            <a:ext cx="812800" cy="812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E82A9D-FA26-0D45-982D-C5B1FC3CC2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6800" y="2360997"/>
            <a:ext cx="3143620" cy="112625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4F94D6F-EB6F-4A44-B5CD-A73FE2089FF0}"/>
              </a:ext>
            </a:extLst>
          </p:cNvPr>
          <p:cNvSpPr/>
          <p:nvPr/>
        </p:nvSpPr>
        <p:spPr>
          <a:xfrm>
            <a:off x="3042676" y="2462460"/>
            <a:ext cx="12961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0B2941-EB5F-FF46-977C-8714F2AB85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6800" y="3774777"/>
            <a:ext cx="3189112" cy="85165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5B80F06-E370-7E4C-82C7-3B171A1D8CFE}"/>
              </a:ext>
            </a:extLst>
          </p:cNvPr>
          <p:cNvSpPr/>
          <p:nvPr/>
        </p:nvSpPr>
        <p:spPr>
          <a:xfrm>
            <a:off x="3042675" y="3651874"/>
            <a:ext cx="12961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44373912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1E2141-49DB-6546-9BB1-66542F15E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686" y="790572"/>
            <a:ext cx="8077200" cy="11851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D35A1C-4523-D444-B37A-B7E53533CC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686" y="2855814"/>
            <a:ext cx="8077200" cy="7831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E01243-4E62-734F-A9A3-88D896C190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3493" y="3951488"/>
            <a:ext cx="1510393" cy="968931"/>
          </a:xfrm>
          <a:prstGeom prst="rect">
            <a:avLst/>
          </a:prstGeom>
        </p:spPr>
      </p:pic>
      <p:pic>
        <p:nvPicPr>
          <p:cNvPr id="9" name="07 Masala Mix (trumpet, slow).m4a">
            <a:hlinkClick r:id="" action="ppaction://media"/>
            <a:extLst>
              <a:ext uri="{FF2B5EF4-FFF2-40B4-BE49-F238E27FC236}">
                <a16:creationId xmlns:a16="http://schemas.microsoft.com/office/drawing/2014/main" id="{23593E01-4E69-A34C-A635-7DF9F2C5FB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60904" y="4029553"/>
            <a:ext cx="812800" cy="812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23C8679-A98F-AD47-8243-D1F8D60A5710}"/>
              </a:ext>
            </a:extLst>
          </p:cNvPr>
          <p:cNvSpPr txBox="1"/>
          <p:nvPr/>
        </p:nvSpPr>
        <p:spPr>
          <a:xfrm>
            <a:off x="614855" y="2465209"/>
            <a:ext cx="16396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MIDDLE 8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F659A52-2353-8244-92C1-322FBD42A435}"/>
              </a:ext>
            </a:extLst>
          </p:cNvPr>
          <p:cNvSpPr/>
          <p:nvPr/>
        </p:nvSpPr>
        <p:spPr>
          <a:xfrm>
            <a:off x="273927" y="138357"/>
            <a:ext cx="232146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L</a:t>
            </a:r>
            <a:r>
              <a:rPr lang="en-US" sz="2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et’s Play….</a:t>
            </a:r>
          </a:p>
        </p:txBody>
      </p:sp>
    </p:spTree>
    <p:extLst>
      <p:ext uri="{BB962C8B-B14F-4D97-AF65-F5344CB8AC3E}">
        <p14:creationId xmlns:p14="http://schemas.microsoft.com/office/powerpoint/2010/main" val="68646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6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5E7CE46-7C25-1D4C-8942-3283D08428C5}"/>
              </a:ext>
            </a:extLst>
          </p:cNvPr>
          <p:cNvSpPr/>
          <p:nvPr/>
        </p:nvSpPr>
        <p:spPr>
          <a:xfrm>
            <a:off x="909627" y="525650"/>
            <a:ext cx="390363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The Sousaphone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94ECE7-5C57-6D41-A162-F79DC3F07340}"/>
              </a:ext>
            </a:extLst>
          </p:cNvPr>
          <p:cNvSpPr txBox="1"/>
          <p:nvPr/>
        </p:nvSpPr>
        <p:spPr>
          <a:xfrm>
            <a:off x="1012370" y="1513114"/>
            <a:ext cx="71301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Named after an American band leader, John Philip Sousa. It wraps around the player to make it easier to march with!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C259BD-C913-BA44-9A9D-849741F671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3259" y="2747440"/>
            <a:ext cx="2075581" cy="19615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53B889-C1D3-9747-AD8A-A42178EA9E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2167" y="2924296"/>
            <a:ext cx="2298455" cy="1784682"/>
          </a:xfrm>
          <a:prstGeom prst="rect">
            <a:avLst/>
          </a:prstGeom>
        </p:spPr>
      </p:pic>
      <p:pic>
        <p:nvPicPr>
          <p:cNvPr id="8" name="07 Jaadugar Qatil.m4a">
            <a:hlinkClick r:id="" action="ppaction://media"/>
            <a:extLst>
              <a:ext uri="{FF2B5EF4-FFF2-40B4-BE49-F238E27FC236}">
                <a16:creationId xmlns:a16="http://schemas.microsoft.com/office/drawing/2014/main" id="{24E01CDE-219A-B145-A434-46D6BC8C3A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64515" y="27691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14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620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0A4535-C5B3-E64C-B80E-9F7689C93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572" y="3559628"/>
            <a:ext cx="3831704" cy="11321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2FC28D-EB9D-DC46-B51A-173B55B2C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572" y="1962079"/>
            <a:ext cx="3831704" cy="13727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81650E-80DA-8549-B4EC-0790F993D9C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783" y="523331"/>
            <a:ext cx="1036320" cy="10706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15EF65-A67D-9F47-BD9C-0DA6685943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572" y="116668"/>
            <a:ext cx="3831704" cy="16620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2A72C3-2A5D-1C4E-B694-272D8D5A8813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238" y="2177143"/>
            <a:ext cx="1192076" cy="10607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DCFFA3-6C9F-4C48-BE66-5E9CD5027E21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238" y="3603171"/>
            <a:ext cx="1192076" cy="104502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C1AC762-67A3-5441-8011-6D646E761494}"/>
              </a:ext>
            </a:extLst>
          </p:cNvPr>
          <p:cNvSpPr/>
          <p:nvPr/>
        </p:nvSpPr>
        <p:spPr>
          <a:xfrm>
            <a:off x="7331646" y="3664020"/>
            <a:ext cx="12961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A3C0B5E-C905-8346-A91F-46A0B5921323}"/>
              </a:ext>
            </a:extLst>
          </p:cNvPr>
          <p:cNvSpPr/>
          <p:nvPr/>
        </p:nvSpPr>
        <p:spPr>
          <a:xfrm>
            <a:off x="7331645" y="2245839"/>
            <a:ext cx="12961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72CEEE0-8B67-B349-BF26-D9D352C722B3}"/>
              </a:ext>
            </a:extLst>
          </p:cNvPr>
          <p:cNvSpPr/>
          <p:nvPr/>
        </p:nvSpPr>
        <p:spPr>
          <a:xfrm>
            <a:off x="7331644" y="670611"/>
            <a:ext cx="12961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4533248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28B1F-BE1D-834A-8225-1A0EEB6EF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7881" y="4185409"/>
            <a:ext cx="4671994" cy="693409"/>
          </a:xfrm>
        </p:spPr>
        <p:txBody>
          <a:bodyPr/>
          <a:lstStyle/>
          <a:p>
            <a:r>
              <a:rPr lang="en-US" sz="2400" dirty="0"/>
              <a:t>Write the notes C, D and 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2A6C16-F994-D849-A23D-A5A57BCC8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786" y="748393"/>
            <a:ext cx="1995183" cy="1015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5912B5-7138-964C-B0A3-9FAE4D3C6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786" y="1918607"/>
            <a:ext cx="1995183" cy="101881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F4D0725-A73C-0A4C-A856-8F7FD56AB360}"/>
              </a:ext>
            </a:extLst>
          </p:cNvPr>
          <p:cNvSpPr txBox="1">
            <a:spLocks/>
          </p:cNvSpPr>
          <p:nvPr/>
        </p:nvSpPr>
        <p:spPr>
          <a:xfrm>
            <a:off x="3582948" y="909234"/>
            <a:ext cx="2928114" cy="69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r>
              <a:rPr lang="en-US" sz="2400" dirty="0"/>
              <a:t>Draw 5 lines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8399CBC-F01A-294C-975D-EA5831E867C7}"/>
              </a:ext>
            </a:extLst>
          </p:cNvPr>
          <p:cNvSpPr txBox="1">
            <a:spLocks/>
          </p:cNvSpPr>
          <p:nvPr/>
        </p:nvSpPr>
        <p:spPr>
          <a:xfrm>
            <a:off x="3354347" y="2081310"/>
            <a:ext cx="4401527" cy="69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r>
              <a:rPr lang="en-US" sz="2400" dirty="0"/>
              <a:t>Try drawing a treble clef</a:t>
            </a:r>
          </a:p>
        </p:txBody>
      </p:sp>
      <p:sp>
        <p:nvSpPr>
          <p:cNvPr id="12" name="8-Point Star 11">
            <a:extLst>
              <a:ext uri="{FF2B5EF4-FFF2-40B4-BE49-F238E27FC236}">
                <a16:creationId xmlns:a16="http://schemas.microsoft.com/office/drawing/2014/main" id="{AA166275-D48D-4B4F-8DFA-B1E72A31E1DA}"/>
              </a:ext>
            </a:extLst>
          </p:cNvPr>
          <p:cNvSpPr/>
          <p:nvPr/>
        </p:nvSpPr>
        <p:spPr>
          <a:xfrm>
            <a:off x="6848932" y="133350"/>
            <a:ext cx="2100943" cy="1785257"/>
          </a:xfrm>
          <a:prstGeom prst="star8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TRY</a:t>
            </a:r>
          </a:p>
          <a:p>
            <a:pPr algn="ctr"/>
            <a:r>
              <a:rPr lang="en-US" dirty="0">
                <a:solidFill>
                  <a:schemeClr val="bg2"/>
                </a:solidFill>
              </a:rPr>
              <a:t>Reading &amp; writing music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4A3D85-BFD8-0A42-9086-BA2C70E730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786" y="3153426"/>
            <a:ext cx="6149521" cy="116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61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A16AB04-C764-4444-8C6E-29AF159013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864" y="3483867"/>
            <a:ext cx="4804729" cy="10796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F82EE8-6BFE-DE44-8C31-CCD3BA242D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864" y="1951166"/>
            <a:ext cx="4930853" cy="9656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F56985-9EA1-4442-95CD-BF797AB9F7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864" y="516493"/>
            <a:ext cx="3425246" cy="10483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7C432F5-C02F-054B-B458-D088C81DBFDD}"/>
              </a:ext>
            </a:extLst>
          </p:cNvPr>
          <p:cNvSpPr/>
          <p:nvPr/>
        </p:nvSpPr>
        <p:spPr>
          <a:xfrm>
            <a:off x="4898620" y="442481"/>
            <a:ext cx="420179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Bhangra Groove</a:t>
            </a:r>
          </a:p>
        </p:txBody>
      </p:sp>
      <p:pic>
        <p:nvPicPr>
          <p:cNvPr id="11" name="15 Bhangra Groove (trumpet, slow).m4a">
            <a:hlinkClick r:id="" action="ppaction://media"/>
            <a:extLst>
              <a:ext uri="{FF2B5EF4-FFF2-40B4-BE49-F238E27FC236}">
                <a16:creationId xmlns:a16="http://schemas.microsoft.com/office/drawing/2014/main" id="{2BF58368-5BFE-1E40-B881-B546F8EBCE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76814" y="1040673"/>
            <a:ext cx="812800" cy="8128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F658D5F-89EF-524F-9382-A32EF06AF044}"/>
              </a:ext>
            </a:extLst>
          </p:cNvPr>
          <p:cNvSpPr/>
          <p:nvPr/>
        </p:nvSpPr>
        <p:spPr>
          <a:xfrm>
            <a:off x="65629" y="839729"/>
            <a:ext cx="94144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C6A917-3DE6-2642-9EDE-F7E4FB7DF088}"/>
              </a:ext>
            </a:extLst>
          </p:cNvPr>
          <p:cNvSpPr/>
          <p:nvPr/>
        </p:nvSpPr>
        <p:spPr>
          <a:xfrm>
            <a:off x="123436" y="2240591"/>
            <a:ext cx="94144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</a:t>
            </a:r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CF7344-DD0E-0642-BEBC-9CD715B1D807}"/>
              </a:ext>
            </a:extLst>
          </p:cNvPr>
          <p:cNvSpPr/>
          <p:nvPr/>
        </p:nvSpPr>
        <p:spPr>
          <a:xfrm>
            <a:off x="123435" y="3717626"/>
            <a:ext cx="94144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3</a:t>
            </a:r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A8AAF9-4F25-974D-9F7C-A7249CD50137}"/>
              </a:ext>
            </a:extLst>
          </p:cNvPr>
          <p:cNvSpPr txBox="1"/>
          <p:nvPr/>
        </p:nvSpPr>
        <p:spPr>
          <a:xfrm>
            <a:off x="6817145" y="2317531"/>
            <a:ext cx="1932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Learn each melodic phrase – 1, 2 and 3</a:t>
            </a:r>
          </a:p>
        </p:txBody>
      </p:sp>
    </p:spTree>
    <p:extLst>
      <p:ext uri="{BB962C8B-B14F-4D97-AF65-F5344CB8AC3E}">
        <p14:creationId xmlns:p14="http://schemas.microsoft.com/office/powerpoint/2010/main" val="317674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4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ameday">
  <a:themeElements>
    <a:clrScheme name="Gameday">
      <a:dk1>
        <a:srgbClr val="4285F4"/>
      </a:dk1>
      <a:lt1>
        <a:srgbClr val="FFFFFF"/>
      </a:lt1>
      <a:dk2>
        <a:srgbClr val="666666"/>
      </a:dk2>
      <a:lt2>
        <a:srgbClr val="D9D9D9"/>
      </a:lt2>
      <a:accent1>
        <a:srgbClr val="455A64"/>
      </a:accent1>
      <a:accent2>
        <a:srgbClr val="607D8B"/>
      </a:accent2>
      <a:accent3>
        <a:srgbClr val="FF5722"/>
      </a:accent3>
      <a:accent4>
        <a:srgbClr val="D84315"/>
      </a:accent4>
      <a:accent5>
        <a:srgbClr val="1C3AA9"/>
      </a:accent5>
      <a:accent6>
        <a:srgbClr val="FFAB40"/>
      </a:accent6>
      <a:hlink>
        <a:srgbClr val="1C3AA9"/>
      </a:hlink>
      <a:folHlink>
        <a:srgbClr val="1C3A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1027</TotalTime>
  <Words>217</Words>
  <Application>Microsoft Macintosh PowerPoint</Application>
  <PresentationFormat>On-screen Show (16:9)</PresentationFormat>
  <Paragraphs>42</Paragraphs>
  <Slides>11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Abbey Road NF</vt:lpstr>
      <vt:lpstr>Alfa Slab One</vt:lpstr>
      <vt:lpstr>Arial</vt:lpstr>
      <vt:lpstr>Hip Pop NF</vt:lpstr>
      <vt:lpstr>Arial Rounded MT Bold</vt:lpstr>
      <vt:lpstr>Proxima Nova</vt:lpstr>
      <vt:lpstr>Gameday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Write the notes C, D and E</vt:lpstr>
      <vt:lpstr>PowerPoint Presentation</vt:lpstr>
      <vt:lpstr>What have we learned in  Lesson 9 of Bollywood Brass?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Caribbean Steel Pans</dc:title>
  <cp:lastModifiedBy>David Rose</cp:lastModifiedBy>
  <cp:revision>100</cp:revision>
  <dcterms:modified xsi:type="dcterms:W3CDTF">2021-12-15T15:18:46Z</dcterms:modified>
</cp:coreProperties>
</file>