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4"/>
  </p:notesMasterIdLst>
  <p:sldIdLst>
    <p:sldId id="256" r:id="rId2"/>
    <p:sldId id="290" r:id="rId3"/>
    <p:sldId id="303" r:id="rId4"/>
    <p:sldId id="310" r:id="rId5"/>
    <p:sldId id="311" r:id="rId6"/>
    <p:sldId id="305" r:id="rId7"/>
    <p:sldId id="306" r:id="rId8"/>
    <p:sldId id="307" r:id="rId9"/>
    <p:sldId id="309" r:id="rId10"/>
    <p:sldId id="308" r:id="rId11"/>
    <p:sldId id="298" r:id="rId12"/>
    <p:sldId id="297" r:id="rId13"/>
  </p:sldIdLst>
  <p:sldSz cx="9144000" cy="5143500" type="screen16x9"/>
  <p:notesSz cx="6858000" cy="9144000"/>
  <p:embeddedFontLst>
    <p:embeddedFont>
      <p:font typeface="Alfa Slab One" pitchFamily="2" charset="77"/>
      <p:regular r:id="rId15"/>
    </p:embeddedFont>
    <p:embeddedFont>
      <p:font typeface="Proxima Nova" panose="02000506030000020004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6B4DF4-9ECB-4821-A264-CD5B0666BDCF}">
  <a:tblStyle styleId="{176B4DF4-9ECB-4821-A264-CD5B0666BDC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117"/>
    <p:restoredTop sz="94662"/>
  </p:normalViewPr>
  <p:slideViewPr>
    <p:cSldViewPr snapToGrid="0" snapToObjects="1">
      <p:cViewPr varScale="1">
        <p:scale>
          <a:sx n="204" d="100"/>
          <a:sy n="204" d="100"/>
        </p:scale>
        <p:origin x="1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6182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1863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 a line at a time,</a:t>
            </a:r>
          </a:p>
          <a:p>
            <a:r>
              <a:rPr lang="en-US" dirty="0"/>
              <a:t>Do in 3 groups, group 2 start after group 1 finishes first line</a:t>
            </a:r>
          </a:p>
        </p:txBody>
      </p:sp>
    </p:spTree>
    <p:extLst>
      <p:ext uri="{BB962C8B-B14F-4D97-AF65-F5344CB8AC3E}">
        <p14:creationId xmlns:p14="http://schemas.microsoft.com/office/powerpoint/2010/main" val="2797571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4278300" y="2751163"/>
            <a:ext cx="587400" cy="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95975"/>
            <a:ext cx="8520600" cy="1957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165823"/>
            <a:ext cx="8520600" cy="73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480550"/>
            <a:ext cx="8114400" cy="2445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490875"/>
            <a:ext cx="2808000" cy="3078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375599"/>
            <a:ext cx="4045200" cy="1551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981125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67925"/>
            <a:ext cx="8520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0"/>
              <a:buNone/>
              <a:defRPr sz="11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2242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roxima Nova"/>
              <a:buChar char="●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○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roxima Nova"/>
              <a:buChar char="■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A6192-FAA7-0442-9FF6-88F9A780B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212" y="251047"/>
            <a:ext cx="6263013" cy="4531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9DD8-7DB8-EE49-9FA9-2AE10EF1D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5" y="494018"/>
            <a:ext cx="2099936" cy="1397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367ADE-72C3-0046-9C3D-A36A4759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474" y="374380"/>
            <a:ext cx="1572364" cy="1636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285" y="2777610"/>
            <a:ext cx="2298455" cy="178468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4D625A7-0B14-2146-BD73-507E5CD7DC9D}"/>
              </a:ext>
            </a:extLst>
          </p:cNvPr>
          <p:cNvSpPr txBox="1"/>
          <p:nvPr/>
        </p:nvSpPr>
        <p:spPr>
          <a:xfrm>
            <a:off x="3106454" y="546393"/>
            <a:ext cx="3757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Welcome back to…..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1BCC730-1189-494F-9CD6-70A9F0F17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98" y="2410589"/>
            <a:ext cx="1620035" cy="20412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AA85D9-8AA2-C445-94B6-A020755477E9}"/>
              </a:ext>
            </a:extLst>
          </p:cNvPr>
          <p:cNvSpPr txBox="1"/>
          <p:nvPr/>
        </p:nvSpPr>
        <p:spPr>
          <a:xfrm>
            <a:off x="2769930" y="1891430"/>
            <a:ext cx="362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Planet Brass!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EBD9D-0543-BE46-9714-1C3DA1C88E50}"/>
              </a:ext>
            </a:extLst>
          </p:cNvPr>
          <p:cNvSpPr txBox="1"/>
          <p:nvPr/>
        </p:nvSpPr>
        <p:spPr>
          <a:xfrm>
            <a:off x="4838322" y="4251778"/>
            <a:ext cx="1964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With Mr. Rose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3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4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4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1B85F6-A44E-E244-B8FA-502515B83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50" y="1663700"/>
            <a:ext cx="7531100" cy="1816100"/>
          </a:xfrm>
          <a:prstGeom prst="rect">
            <a:avLst/>
          </a:prstGeom>
        </p:spPr>
      </p:pic>
      <p:pic>
        <p:nvPicPr>
          <p:cNvPr id="7" name="01 Track 01.m4a">
            <a:hlinkClick r:id="" action="ppaction://media"/>
            <a:extLst>
              <a:ext uri="{FF2B5EF4-FFF2-40B4-BE49-F238E27FC236}">
                <a16:creationId xmlns:a16="http://schemas.microsoft.com/office/drawing/2014/main" id="{D5B46170-5A50-E247-99F6-06AEBBDAE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76669" y="3915323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70655E-4312-CD4C-B4D3-648722CA93B6}"/>
              </a:ext>
            </a:extLst>
          </p:cNvPr>
          <p:cNvSpPr txBox="1"/>
          <p:nvPr/>
        </p:nvSpPr>
        <p:spPr>
          <a:xfrm>
            <a:off x="5129784" y="3986784"/>
            <a:ext cx="3291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Read the rhythms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Copy the teacher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Make up your own rhythms</a:t>
            </a:r>
          </a:p>
        </p:txBody>
      </p:sp>
    </p:spTree>
    <p:extLst>
      <p:ext uri="{BB962C8B-B14F-4D97-AF65-F5344CB8AC3E}">
        <p14:creationId xmlns:p14="http://schemas.microsoft.com/office/powerpoint/2010/main" val="329841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4FC55-B2F0-ED4D-9415-7205EEC40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40" y="415207"/>
            <a:ext cx="5748809" cy="930647"/>
          </a:xfrm>
        </p:spPr>
        <p:txBody>
          <a:bodyPr/>
          <a:lstStyle/>
          <a:p>
            <a:r>
              <a:rPr lang="en-US" sz="2400" dirty="0"/>
              <a:t>What have we learned in </a:t>
            </a:r>
            <a:br>
              <a:rPr lang="en-US" sz="2800" dirty="0"/>
            </a:br>
            <a:r>
              <a:rPr lang="en-US" sz="2400" dirty="0"/>
              <a:t>Lesson 5 of Bollywood Brass?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90FDD61-DA0F-3B43-B0AF-65102CDECAE8}"/>
              </a:ext>
            </a:extLst>
          </p:cNvPr>
          <p:cNvSpPr/>
          <p:nvPr/>
        </p:nvSpPr>
        <p:spPr>
          <a:xfrm>
            <a:off x="264034" y="1476306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How to buzz our lips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C5BD359-9DB5-C34B-B11C-B6E2A2FE7E43}"/>
              </a:ext>
            </a:extLst>
          </p:cNvPr>
          <p:cNvSpPr/>
          <p:nvPr/>
        </p:nvSpPr>
        <p:spPr>
          <a:xfrm>
            <a:off x="6650578" y="415207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Reading rhythms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FCAD3-CB3B-D443-87FF-A55681C4FF00}"/>
              </a:ext>
            </a:extLst>
          </p:cNvPr>
          <p:cNvSpPr/>
          <p:nvPr/>
        </p:nvSpPr>
        <p:spPr>
          <a:xfrm>
            <a:off x="6777220" y="346247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About Alison </a:t>
            </a:r>
            <a:r>
              <a:rPr lang="en-US" dirty="0" err="1">
                <a:solidFill>
                  <a:schemeClr val="accent5"/>
                </a:solidFill>
                <a:latin typeface="Abbey Road NF" panose="02080603090308020603" pitchFamily="18" charset="0"/>
              </a:rPr>
              <a:t>Balsom</a:t>
            </a:r>
            <a:r>
              <a:rPr lang="en-US" dirty="0">
                <a:solidFill>
                  <a:schemeClr val="accent5"/>
                </a:solidFill>
                <a:latin typeface="Abbey Road NF" panose="02080603090308020603" pitchFamily="18" charset="0"/>
              </a:rPr>
              <a:t>, a famous trumpet player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018E42E-5AF8-044D-9BD0-8019CC5FE1AA}"/>
              </a:ext>
            </a:extLst>
          </p:cNvPr>
          <p:cNvSpPr/>
          <p:nvPr/>
        </p:nvSpPr>
        <p:spPr>
          <a:xfrm>
            <a:off x="193607" y="3211950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Playing and reading the note C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5D386D-0F23-E74E-AD43-5992F0F551F8}"/>
              </a:ext>
            </a:extLst>
          </p:cNvPr>
          <p:cNvSpPr/>
          <p:nvPr/>
        </p:nvSpPr>
        <p:spPr>
          <a:xfrm>
            <a:off x="6847647" y="1938838"/>
            <a:ext cx="2018140" cy="11398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/>
                </a:solidFill>
                <a:latin typeface="Abbey Road NF" panose="02080603090308020603" pitchFamily="18" charset="0"/>
              </a:rPr>
              <a:t>The parts of trumpet or trombone</a:t>
            </a:r>
          </a:p>
        </p:txBody>
      </p:sp>
      <p:pic>
        <p:nvPicPr>
          <p:cNvPr id="3" name="05 Haydn_ Trumpet Concerto In E Flat.m4a">
            <a:hlinkClick r:id="" action="ppaction://media"/>
            <a:extLst>
              <a:ext uri="{FF2B5EF4-FFF2-40B4-BE49-F238E27FC236}">
                <a16:creationId xmlns:a16="http://schemas.microsoft.com/office/drawing/2014/main" id="{311D095E-AC4D-CF47-BA61-B48565C81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0618" y="3845996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622089-86DB-2B44-B63E-D344C0A25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600" y="1783125"/>
            <a:ext cx="29083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3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89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5ED416E-55F5-7042-AA5C-A2AA6689C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02" y="1838108"/>
            <a:ext cx="3632707" cy="28206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FDFF6D-705B-284D-97CD-FA54F59AC035}"/>
              </a:ext>
            </a:extLst>
          </p:cNvPr>
          <p:cNvSpPr txBox="1"/>
          <p:nvPr/>
        </p:nvSpPr>
        <p:spPr>
          <a:xfrm>
            <a:off x="273270" y="393032"/>
            <a:ext cx="814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ip Pop NF" panose="02060A0708080A020204" pitchFamily="18" charset="0"/>
              </a:rPr>
              <a:t>Autumn Term …..  Bollywood Brass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Hip Pop NF" panose="02060A0708080A0202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Hip Pop NF" panose="02060A0708080A020204" pitchFamily="18" charset="0"/>
              </a:rPr>
              <a:t>Lesson 5 – Brass!!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97F3A-B7C3-394D-B324-C9BE53EE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1219">
            <a:off x="291291" y="2091734"/>
            <a:ext cx="2298837" cy="1243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EB5B37-A46F-CA4E-A429-7F3F77C5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2960">
            <a:off x="6825865" y="2150760"/>
            <a:ext cx="2059592" cy="137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900698" y="406097"/>
            <a:ext cx="556306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Moving to rhythms 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F44EB-3864-A14A-80B2-461E96CC0074}"/>
              </a:ext>
            </a:extLst>
          </p:cNvPr>
          <p:cNvSpPr txBox="1"/>
          <p:nvPr/>
        </p:nvSpPr>
        <p:spPr>
          <a:xfrm>
            <a:off x="4145370" y="2185750"/>
            <a:ext cx="1387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B92B1-C3C9-5141-8942-B2981BDB8F16}"/>
              </a:ext>
            </a:extLst>
          </p:cNvPr>
          <p:cNvSpPr txBox="1"/>
          <p:nvPr/>
        </p:nvSpPr>
        <p:spPr>
          <a:xfrm>
            <a:off x="2292639" y="1599394"/>
            <a:ext cx="9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stride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4A3C60-8E63-3A46-B272-CB3313AB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651" y="2185750"/>
            <a:ext cx="718700" cy="11333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F8DB11-16E3-014D-9935-FEF84877D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5370" y="2747734"/>
            <a:ext cx="725334" cy="1133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441A87-02AD-0A4A-AEC1-D5BB5BB2A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803" y="1633286"/>
            <a:ext cx="706829" cy="55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01BE75-B85E-8840-9DB9-61C1C11D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388" y="3230087"/>
            <a:ext cx="818515" cy="980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1C9B0C-84F4-3441-BEE2-4D3AD25AC9FD}"/>
              </a:ext>
            </a:extLst>
          </p:cNvPr>
          <p:cNvSpPr txBox="1"/>
          <p:nvPr/>
        </p:nvSpPr>
        <p:spPr>
          <a:xfrm>
            <a:off x="637803" y="1164035"/>
            <a:ext cx="90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glide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87B81-BA22-5944-9637-62E40469C07D}"/>
              </a:ext>
            </a:extLst>
          </p:cNvPr>
          <p:cNvSpPr txBox="1"/>
          <p:nvPr/>
        </p:nvSpPr>
        <p:spPr>
          <a:xfrm>
            <a:off x="5866752" y="2605567"/>
            <a:ext cx="10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jogging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93164" y="10392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B19CB0-A8B6-6F4D-9E4C-54C1184B1F5F}"/>
              </a:ext>
            </a:extLst>
          </p:cNvPr>
          <p:cNvSpPr/>
          <p:nvPr/>
        </p:nvSpPr>
        <p:spPr>
          <a:xfrm>
            <a:off x="323619" y="406097"/>
            <a:ext cx="671722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Moving to rhythm cards ……</a:t>
            </a:r>
          </a:p>
        </p:txBody>
      </p:sp>
      <p:pic>
        <p:nvPicPr>
          <p:cNvPr id="9" name="15 Bhangra Groove (trumpet, slow).m4a">
            <a:hlinkClick r:id="" action="ppaction://media"/>
            <a:extLst>
              <a:ext uri="{FF2B5EF4-FFF2-40B4-BE49-F238E27FC236}">
                <a16:creationId xmlns:a16="http://schemas.microsoft.com/office/drawing/2014/main" id="{F54BEA25-3AB6-1148-992D-C4D76E469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4347" y="28680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391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E8A0-D7C3-024D-AC2A-469641874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944" y="278295"/>
            <a:ext cx="3485048" cy="791772"/>
          </a:xfrm>
        </p:spPr>
        <p:txBody>
          <a:bodyPr/>
          <a:lstStyle/>
          <a:p>
            <a:r>
              <a:rPr lang="en-US" sz="3200" dirty="0"/>
              <a:t>Alison </a:t>
            </a:r>
            <a:r>
              <a:rPr lang="en-US" sz="3200" dirty="0" err="1"/>
              <a:t>Balsom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4DB266-CF5A-CC4A-8D9F-365CE22AE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335" y="180567"/>
            <a:ext cx="2089585" cy="1996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F1740C-3140-C34A-B5AE-93B81046022B}"/>
              </a:ext>
            </a:extLst>
          </p:cNvPr>
          <p:cNvSpPr/>
          <p:nvPr/>
        </p:nvSpPr>
        <p:spPr>
          <a:xfrm>
            <a:off x="2120872" y="2876241"/>
            <a:ext cx="5860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Lora"/>
              </a:rPr>
              <a:t>Alison has won no less than three Classic BRIT Awards.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A2A5B3-1F80-2C4A-9149-A25A985ECE0B}"/>
              </a:ext>
            </a:extLst>
          </p:cNvPr>
          <p:cNvSpPr/>
          <p:nvPr/>
        </p:nvSpPr>
        <p:spPr>
          <a:xfrm>
            <a:off x="1702972" y="185810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Lora"/>
              </a:rPr>
              <a:t>She showed very early promise with the trumpet, taking lessons at school.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0491D-862F-5B4E-B65F-96C755D56D67}"/>
              </a:ext>
            </a:extLst>
          </p:cNvPr>
          <p:cNvSpPr/>
          <p:nvPr/>
        </p:nvSpPr>
        <p:spPr>
          <a:xfrm>
            <a:off x="762972" y="1147749"/>
            <a:ext cx="5229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Lora"/>
              </a:rPr>
              <a:t>Alison Louise </a:t>
            </a:r>
            <a:r>
              <a:rPr lang="en-GB" sz="2000" dirty="0" err="1">
                <a:solidFill>
                  <a:srgbClr val="FFFF00"/>
                </a:solidFill>
                <a:latin typeface="Lora"/>
              </a:rPr>
              <a:t>Balsom</a:t>
            </a:r>
            <a:r>
              <a:rPr lang="en-GB" sz="2000" dirty="0">
                <a:solidFill>
                  <a:srgbClr val="FFFF00"/>
                </a:solidFill>
                <a:latin typeface="Lora"/>
              </a:rPr>
              <a:t> was born in Hertfordshire. 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A6C4CD-81A8-6D47-86E0-96EF1B4F20CA}"/>
              </a:ext>
            </a:extLst>
          </p:cNvPr>
          <p:cNvSpPr/>
          <p:nvPr/>
        </p:nvSpPr>
        <p:spPr>
          <a:xfrm>
            <a:off x="2996231" y="3430546"/>
            <a:ext cx="57976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latin typeface="Lora"/>
              </a:rPr>
              <a:t>When she discovered there was nowhere to practise at an airport, Alison took to a disused building site.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AB5121-A411-9943-870C-4355B6812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61" y="2789409"/>
            <a:ext cx="1964911" cy="2038524"/>
          </a:xfrm>
          <a:prstGeom prst="rect">
            <a:avLst/>
          </a:prstGeom>
        </p:spPr>
      </p:pic>
      <p:pic>
        <p:nvPicPr>
          <p:cNvPr id="12" name="07 Torelli_ Trumpet Concerto In D, _.m4a">
            <a:hlinkClick r:id="" action="ppaction://media"/>
            <a:extLst>
              <a:ext uri="{FF2B5EF4-FFF2-40B4-BE49-F238E27FC236}">
                <a16:creationId xmlns:a16="http://schemas.microsoft.com/office/drawing/2014/main" id="{E0279AA6-F2B4-1141-9323-DCEC9BD76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85889" y="41384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04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91F9FA-8DC3-6A45-99C1-8C6001592388}"/>
              </a:ext>
            </a:extLst>
          </p:cNvPr>
          <p:cNvSpPr/>
          <p:nvPr/>
        </p:nvSpPr>
        <p:spPr>
          <a:xfrm>
            <a:off x="328801" y="802493"/>
            <a:ext cx="36583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Revision – How  to </a:t>
            </a:r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BUZZ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78EA0-763A-9A48-A226-03FC220C9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60" y="246367"/>
            <a:ext cx="1094317" cy="1017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D2DC8-2CA8-6F49-BF01-57AA5A22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725" y="3658785"/>
            <a:ext cx="1464607" cy="10635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3FA78-0473-2146-9A54-1A3A57899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645" y="2385159"/>
            <a:ext cx="1365250" cy="11319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38188A-B367-654C-9CF5-48DBDAC3B135}"/>
              </a:ext>
            </a:extLst>
          </p:cNvPr>
          <p:cNvSpPr txBox="1"/>
          <p:nvPr/>
        </p:nvSpPr>
        <p:spPr>
          <a:xfrm>
            <a:off x="3510788" y="2305705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2. Feed the tiger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415C5A-81B9-5642-940E-BAA8F1659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99" y="2842261"/>
            <a:ext cx="1540933" cy="1348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30639-7BED-2849-A41D-2FA7F1FC8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180" y="1529888"/>
            <a:ext cx="1265936" cy="11555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A8464C-4EBC-3144-91E8-92F4A979D7DF}"/>
              </a:ext>
            </a:extLst>
          </p:cNvPr>
          <p:cNvSpPr txBox="1"/>
          <p:nvPr/>
        </p:nvSpPr>
        <p:spPr>
          <a:xfrm>
            <a:off x="1231392" y="1953768"/>
            <a:ext cx="1609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Tiger 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923D91-4121-8A4C-9102-F41B85DC1153}"/>
              </a:ext>
            </a:extLst>
          </p:cNvPr>
          <p:cNvSpPr txBox="1"/>
          <p:nvPr/>
        </p:nvSpPr>
        <p:spPr>
          <a:xfrm>
            <a:off x="5852160" y="1033324"/>
            <a:ext cx="1870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 Leave a small gap (aperture)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DC224-4EA0-2341-BCDA-D225A85C4AD4}"/>
              </a:ext>
            </a:extLst>
          </p:cNvPr>
          <p:cNvSpPr txBox="1"/>
          <p:nvPr/>
        </p:nvSpPr>
        <p:spPr>
          <a:xfrm>
            <a:off x="6272784" y="3209373"/>
            <a:ext cx="273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4. Put a mouthpiece to your lips</a:t>
            </a:r>
          </a:p>
        </p:txBody>
      </p:sp>
    </p:spTree>
    <p:extLst>
      <p:ext uri="{BB962C8B-B14F-4D97-AF65-F5344CB8AC3E}">
        <p14:creationId xmlns:p14="http://schemas.microsoft.com/office/powerpoint/2010/main" val="219586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1366711" y="409301"/>
            <a:ext cx="52950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Bhangra Style! – </a:t>
            </a:r>
          </a:p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Copy the Teacher on a mouthpiece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9" y="1380066"/>
            <a:ext cx="4024537" cy="2314109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2752" y="32992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2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ADBD4A-90B7-D340-B06B-51787D4C581C}"/>
              </a:ext>
            </a:extLst>
          </p:cNvPr>
          <p:cNvSpPr/>
          <p:nvPr/>
        </p:nvSpPr>
        <p:spPr>
          <a:xfrm>
            <a:off x="590005" y="371072"/>
            <a:ext cx="50048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Let’s play ‘Play Bhangra Style!’ –</a:t>
            </a:r>
          </a:p>
          <a:p>
            <a:pPr algn="ctr"/>
            <a:r>
              <a:rPr lang="en-US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with the trumpet/trombone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12C4C2-EF0A-A648-AB68-9AEDCF5C2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9" y="1380066"/>
            <a:ext cx="4024537" cy="2314109"/>
          </a:xfrm>
          <a:prstGeom prst="rect">
            <a:avLst/>
          </a:prstGeom>
        </p:spPr>
      </p:pic>
      <p:pic>
        <p:nvPicPr>
          <p:cNvPr id="8" name="04 Play Bhangra Style (no trumpet, slow).m4a">
            <a:hlinkClick r:id="" action="ppaction://media"/>
            <a:extLst>
              <a:ext uri="{FF2B5EF4-FFF2-40B4-BE49-F238E27FC236}">
                <a16:creationId xmlns:a16="http://schemas.microsoft.com/office/drawing/2014/main" id="{743BF327-FA68-BE41-8DE8-186CFE6917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198" y="25371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28B1F-BE1D-834A-8225-1A0EEB6EF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3205" y="3315690"/>
            <a:ext cx="2928114" cy="693409"/>
          </a:xfrm>
        </p:spPr>
        <p:txBody>
          <a:bodyPr/>
          <a:lstStyle/>
          <a:p>
            <a:r>
              <a:rPr lang="en-US" sz="2400" dirty="0"/>
              <a:t>Our first note -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2A6C16-F994-D849-A23D-A5A57BCC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86" y="748393"/>
            <a:ext cx="1995183" cy="101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5912B5-7138-964C-B0A3-9FAE4D3C6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786" y="1918607"/>
            <a:ext cx="1995183" cy="1018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9160B-788D-C84F-B696-998F0F5E2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86" y="3197679"/>
            <a:ext cx="1995183" cy="9294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F4D0725-A73C-0A4C-A856-8F7FD56AB360}"/>
              </a:ext>
            </a:extLst>
          </p:cNvPr>
          <p:cNvSpPr txBox="1">
            <a:spLocks/>
          </p:cNvSpPr>
          <p:nvPr/>
        </p:nvSpPr>
        <p:spPr>
          <a:xfrm>
            <a:off x="3582948" y="909234"/>
            <a:ext cx="2928114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5 lines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8399CBC-F01A-294C-975D-EA5831E867C7}"/>
              </a:ext>
            </a:extLst>
          </p:cNvPr>
          <p:cNvSpPr txBox="1">
            <a:spLocks/>
          </p:cNvSpPr>
          <p:nvPr/>
        </p:nvSpPr>
        <p:spPr>
          <a:xfrm>
            <a:off x="3354348" y="2081310"/>
            <a:ext cx="3579852" cy="69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Font typeface="Alfa Slab One"/>
              <a:buNone/>
              <a:defRPr sz="6800" b="0" i="0" u="none" strike="noStrike" cap="none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r>
              <a:rPr lang="en-US" sz="2400" dirty="0"/>
              <a:t>Adding a treble clef</a:t>
            </a:r>
          </a:p>
        </p:txBody>
      </p:sp>
      <p:sp>
        <p:nvSpPr>
          <p:cNvPr id="12" name="8-Point Star 11">
            <a:extLst>
              <a:ext uri="{FF2B5EF4-FFF2-40B4-BE49-F238E27FC236}">
                <a16:creationId xmlns:a16="http://schemas.microsoft.com/office/drawing/2014/main" id="{AA166275-D48D-4B4F-8DFA-B1E72A31E1DA}"/>
              </a:ext>
            </a:extLst>
          </p:cNvPr>
          <p:cNvSpPr/>
          <p:nvPr/>
        </p:nvSpPr>
        <p:spPr>
          <a:xfrm>
            <a:off x="6298088" y="296053"/>
            <a:ext cx="2100943" cy="1785257"/>
          </a:xfrm>
          <a:prstGeom prst="star8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Reading music</a:t>
            </a:r>
          </a:p>
        </p:txBody>
      </p:sp>
    </p:spTree>
    <p:extLst>
      <p:ext uri="{BB962C8B-B14F-4D97-AF65-F5344CB8AC3E}">
        <p14:creationId xmlns:p14="http://schemas.microsoft.com/office/powerpoint/2010/main" val="16696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252</Words>
  <Application>Microsoft Macintosh PowerPoint</Application>
  <PresentationFormat>On-screen Show (16:9)</PresentationFormat>
  <Paragraphs>43</Paragraphs>
  <Slides>12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Abbey Road NF</vt:lpstr>
      <vt:lpstr>Alfa Slab One</vt:lpstr>
      <vt:lpstr>Arial</vt:lpstr>
      <vt:lpstr>Hip Pop NF</vt:lpstr>
      <vt:lpstr>Lora</vt:lpstr>
      <vt:lpstr>Arial Rounded MT Bold</vt:lpstr>
      <vt:lpstr>Proxima Nova</vt:lpstr>
      <vt:lpstr>Gameday</vt:lpstr>
      <vt:lpstr>PowerPoint Presentation</vt:lpstr>
      <vt:lpstr>PowerPoint Presentation</vt:lpstr>
      <vt:lpstr>PowerPoint Presentation</vt:lpstr>
      <vt:lpstr>PowerPoint Presentation</vt:lpstr>
      <vt:lpstr>Alison Balsom</vt:lpstr>
      <vt:lpstr>PowerPoint Presentation</vt:lpstr>
      <vt:lpstr>PowerPoint Presentation</vt:lpstr>
      <vt:lpstr>PowerPoint Presentation</vt:lpstr>
      <vt:lpstr>Our first note - C</vt:lpstr>
      <vt:lpstr>PowerPoint Presentation</vt:lpstr>
      <vt:lpstr>What have we learned in  Lesson 5 of Bollywood Brass?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Caribbean Steel Pans</dc:title>
  <cp:lastModifiedBy>David Rose</cp:lastModifiedBy>
  <cp:revision>72</cp:revision>
  <dcterms:modified xsi:type="dcterms:W3CDTF">2021-12-15T14:55:51Z</dcterms:modified>
</cp:coreProperties>
</file>